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85" r:id="rId5"/>
    <p:sldId id="259" r:id="rId6"/>
    <p:sldId id="269" r:id="rId7"/>
    <p:sldId id="270" r:id="rId8"/>
    <p:sldId id="286" r:id="rId9"/>
    <p:sldId id="287" r:id="rId10"/>
    <p:sldId id="288" r:id="rId11"/>
    <p:sldId id="292" r:id="rId12"/>
    <p:sldId id="293" r:id="rId13"/>
    <p:sldId id="289" r:id="rId14"/>
    <p:sldId id="290" r:id="rId15"/>
    <p:sldId id="271" r:id="rId16"/>
    <p:sldId id="276" r:id="rId17"/>
    <p:sldId id="279" r:id="rId18"/>
    <p:sldId id="277" r:id="rId19"/>
    <p:sldId id="278" r:id="rId20"/>
    <p:sldId id="280" r:id="rId21"/>
    <p:sldId id="281" r:id="rId22"/>
    <p:sldId id="282" r:id="rId23"/>
    <p:sldId id="283" r:id="rId24"/>
    <p:sldId id="291" r:id="rId25"/>
    <p:sldId id="284" r:id="rId26"/>
    <p:sldId id="275" r:id="rId27"/>
    <p:sldId id="26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B895A79-2A9E-45A9-A756-A02876B0024D}">
          <p14:sldIdLst>
            <p14:sldId id="256"/>
            <p14:sldId id="257"/>
            <p14:sldId id="258"/>
            <p14:sldId id="285"/>
            <p14:sldId id="259"/>
            <p14:sldId id="269"/>
            <p14:sldId id="270"/>
            <p14:sldId id="286"/>
            <p14:sldId id="287"/>
            <p14:sldId id="288"/>
            <p14:sldId id="292"/>
            <p14:sldId id="293"/>
            <p14:sldId id="289"/>
            <p14:sldId id="290"/>
            <p14:sldId id="271"/>
            <p14:sldId id="276"/>
            <p14:sldId id="279"/>
            <p14:sldId id="277"/>
            <p14:sldId id="278"/>
            <p14:sldId id="280"/>
            <p14:sldId id="281"/>
            <p14:sldId id="282"/>
            <p14:sldId id="283"/>
            <p14:sldId id="291"/>
            <p14:sldId id="284"/>
            <p14:sldId id="275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60"/>
  </p:normalViewPr>
  <p:slideViewPr>
    <p:cSldViewPr snapToGrid="0">
      <p:cViewPr>
        <p:scale>
          <a:sx n="75" d="100"/>
          <a:sy n="75" d="100"/>
        </p:scale>
        <p:origin x="1128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A6717C-DC3D-41E6-8D8A-CBAC218ECC25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62FE11-DB65-4D7D-AC7C-22CC2FB58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7661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2FE11-DB65-4D7D-AC7C-22CC2FB58A16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8095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39C0D-A1A2-C4E7-315F-09DB181B38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C74E7-F7E4-2ADB-0F69-198C796EE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38CE5-F6D6-C0FC-B115-77462F9C1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DEED9-5683-0B6C-44E9-90AF82D57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5AECCD-1B98-5DDB-63AD-6939691A3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656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96FC8-E75A-D853-296B-41A5F7DE1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6D4728-98CF-FA87-7A4D-FF2C2BA139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BF1BF-41A3-92F9-4A66-CE132E24A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C8E49-3F16-324F-9538-DB69C7085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0A0BC-6926-0E16-9083-30F8A222D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1527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DDAC09-F377-C3D5-4383-670DF93CF9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7F8F6A-7C79-CDAE-05C3-3BCCBAAF3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95025-56E1-D48B-C5B4-7E38C9E92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94667-DA40-38A2-B311-DFFA0BB25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2A505-58F6-B6E9-F66F-A364E5E13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59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B5DFA-259A-39B3-BED8-C3DB76AE1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6E2F7-E419-1E7A-C65D-FE1003CC4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9CA89-7054-1DBA-192D-AAFBDC068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5203B-287A-E044-1257-C9D51034D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E4F45-3737-8092-78D9-7D3153E8B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063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2E213-6E75-C7DA-AAFB-5B124B498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E09B5-050E-9546-C329-9FE2ADCC5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B2627-02FA-09EB-F5CF-23DC337F0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1B01A-E652-8F8C-ABDF-81370CEE1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41108A-F694-D59A-5FC4-B895DCDF3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5978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60DDE-0B88-0B71-799E-7C90E06B7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C7F67-F37B-E12C-4E6D-A32DE736A1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4CD77F-0B41-5A6A-3595-BF34C08A6C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FFFCF-DA6E-58FA-EC8B-BADE60375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58B29F-6A39-5C06-45BC-1DF972F8B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5BAEC1-A8D8-B78B-C303-9A5B434C9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1953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8A6EF-3F0F-1C9C-1127-08CA1B9F9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154ED-377F-F498-9C90-4EAC9F031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19FC65-8272-E9D5-BB1C-6E871D273B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3FFC00-3C0C-5D32-09E5-EDB7D0A1D0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8CC5E6-5170-98EB-8F54-9ABEF8B4AE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D4B0EC-2684-D751-AA2F-6AB8786F5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123795-23F1-D1E1-A11E-3A9914997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75D593-D1AF-8663-FC2D-1FB38E950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789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1A151-DD42-AF03-3F44-575C43750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179BA4-D585-14F3-8C19-909A7EFCC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60A28F-406D-56E6-DDC1-1CFE815D4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8B2195-A5E9-2E03-2010-07A4B9B0F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356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C73B22-3CCC-CA7C-35E4-46E806FB6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836DEF-0E6F-4C3C-FEBB-F661CA573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7C03CD-73B7-2580-6669-FF1F84BAD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518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1D5D-EC44-6A28-C89C-DE06B16E8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08A9C-0973-6E38-AEE3-AE2766E40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F115A9-A473-8939-BEFB-35A4C0405F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E0D8F7-D289-D98C-B4BE-AD445EA1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14E4E-F605-A78E-7361-B955A4B16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870F23-2DDB-1611-D179-279E25BC4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9007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FEC4E-EF3A-2DF7-5A3D-C81E1AC62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BDD8C-FAE2-D26F-6099-084FD1E99B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1A0BD9-6842-EE84-3370-0C4AF18497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23F800-C2C9-A779-DDA9-D5919CED8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347EDB-56BF-FC48-DFA2-E0ED1E564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687A6-E248-E79E-7134-428147EB2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5983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2D3EE5-9011-F42A-EA4E-50B2EB46F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AC7E93-C1C6-EC6D-2564-C7BAB4DAD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97A11-826F-2133-0F44-FE86DDB424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F60016-25D2-4355-B666-AFD8B78309D0}" type="datetimeFigureOut">
              <a:rPr lang="en-IN" smtClean="0"/>
              <a:t>28-04-2025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1676B-701B-C154-AFA0-874EA7DCD3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036FF-9C46-8E34-472C-AED7E454BB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B8D141-A770-4C9A-A603-9A33D2F3F0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4224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F499F-0CB6-A9F2-B33A-C921E7664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0645" y="1749528"/>
            <a:ext cx="9144000" cy="2113935"/>
          </a:xfrm>
        </p:spPr>
        <p:txBody>
          <a:bodyPr>
            <a:normAutofit/>
          </a:bodyPr>
          <a:lstStyle/>
          <a:p>
            <a:r>
              <a:rPr lang="en-IN" sz="3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MACHINE LEARNING ALGORITHM USING FLASK</a:t>
            </a:r>
            <a:br>
              <a:rPr lang="en-IN" sz="3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9D15ED-6ABF-8A17-3A1A-C280E133B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277032"/>
            <a:ext cx="11956026" cy="2580968"/>
          </a:xfrm>
        </p:spPr>
        <p:txBody>
          <a:bodyPr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Under the Guidance of                                                                              Submitted By,</a:t>
            </a: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Dr. R.RATHINASABAPATHY, M.Sc., M.Phil., Ph.D.,                          M.MOTHIRAM</a:t>
            </a: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Associate Professor,                                                                                    (23MCA31)                 </a:t>
            </a: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-US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Computer Applications,                                                                           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School of Information Technology.</a:t>
            </a:r>
            <a:endParaRPr lang="en-US" sz="800" b="1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pic>
        <p:nvPicPr>
          <p:cNvPr id="4" name="Google Shape;56;p13" title="emblam.png">
            <a:extLst>
              <a:ext uri="{FF2B5EF4-FFF2-40B4-BE49-F238E27FC236}">
                <a16:creationId xmlns:a16="http://schemas.microsoft.com/office/drawing/2014/main" id="{462BCCFD-8808-9E13-F4D7-762E63472EF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0928" y="206478"/>
            <a:ext cx="1928827" cy="15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6F244C-D479-4DF2-7A32-6ACA3D58E96F}"/>
              </a:ext>
            </a:extLst>
          </p:cNvPr>
          <p:cNvSpPr txBox="1"/>
          <p:nvPr/>
        </p:nvSpPr>
        <p:spPr>
          <a:xfrm>
            <a:off x="3023420" y="272200"/>
            <a:ext cx="614516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8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 of Computer Applications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8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School of Information Technology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8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Madurai Kamaraj University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8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Madurai-625014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8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April-2025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157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B3EC8-7924-CBA5-CDA7-D64BBA00B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914" y="88771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formula: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80011-65B9-59CA-9370-4AAB778F1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0149" y="7446820"/>
            <a:ext cx="10515600" cy="834245"/>
          </a:xfrm>
        </p:spPr>
        <p:txBody>
          <a:bodyPr/>
          <a:lstStyle/>
          <a:p>
            <a:endParaRPr lang="en-US" dirty="0"/>
          </a:p>
          <a:p>
            <a:endParaRPr lang="en-IN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6B8C0317-6785-9DD8-4554-DEA0B3F318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0906" y="1562764"/>
            <a:ext cx="7491433" cy="6186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KNN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Distance = \sqrt{(x2 - x1)^2 + (y2 - y1)^2}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y = mx + c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Naive Bayes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P(A|B) = (P(B|A) \times P(A)) / P(B)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Maximize margin between classes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CNN/RNN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Forward pass - z =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wx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+ 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Apriori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Support(A → B)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(Transactions containing A ∪ B) / (Total transactions)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Confidence(A → B)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(Transactions containing A ∪ B) / (Transactions containing A)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Lift(A → B)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Confidence(A → B) / Support(B)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31145D82-2506-C22D-2DEC-C6DEAE1A85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127353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53F4A96-D2C1-A0C6-1DCC-34BD9F78E2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914" y="530787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33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FBFC1-5493-1A34-929A-A23284A7D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263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implement: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94CF880-8031-C25D-428B-D8BEA48C1D5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54580"/>
            <a:ext cx="11161517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 Environment Setup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Python libraries: Flask, scikit-learn, pandas,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numpy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TensorFlow,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mysql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-connector-python.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 up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MySQL database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(XAMPP) with a table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user_data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for storing input and target values.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2. Database Connection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database_config.py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 handle database connections.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Verify the connection to MySQL database is successful.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 Web Application (Flask)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Flask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app that: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Displays a web form to input feature values and target values.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Submits data (POST request) to the server.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522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BB89A-FE86-7F73-8B33-3A6A83588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19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C6918AC0-8ED0-2DE9-7D83-127A9A79AE9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204783"/>
            <a:ext cx="11604331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 Model Training and Saving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When new data is submitted: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 the data into the MySQL database.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Fetch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 data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machine learning models: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KNN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Classifier</a:t>
            </a:r>
            <a:r>
              <a:rPr lang="en-US" altLang="en-US" dirty="0" err="1">
                <a:latin typeface="Arial" panose="020B0604020202020204" pitchFamily="34" charset="0"/>
              </a:rPr>
              <a:t>,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Linear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Regression,KMeans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Clustering</a:t>
            </a:r>
            <a:r>
              <a:rPr lang="en-US" altLang="en-US" dirty="0" err="1">
                <a:latin typeface="Arial" panose="020B0604020202020204" pitchFamily="34" charset="0"/>
              </a:rPr>
              <a:t>,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Naive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Bayes</a:t>
            </a:r>
            <a:r>
              <a:rPr lang="en-US" altLang="en-US" dirty="0">
                <a:latin typeface="Arial" panose="020B0604020202020204" pitchFamily="34" charset="0"/>
              </a:rPr>
              <a:t>,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SVM (Support Vector Machine)</a:t>
            </a:r>
            <a:r>
              <a:rPr lang="en-US" altLang="en-US" dirty="0">
                <a:latin typeface="Arial" panose="020B0604020202020204" pitchFamily="34" charset="0"/>
              </a:rPr>
              <a:t>,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Neural Network (CNN and RNN)</a:t>
            </a:r>
            <a:r>
              <a:rPr lang="en-US" altLang="en-US" dirty="0">
                <a:latin typeface="Arial" panose="020B0604020202020204" pitchFamily="34" charset="0"/>
              </a:rPr>
              <a:t>,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Apriori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Association Rules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(for item set pattern mining).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 models into the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/models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folder.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5. Model Storage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Pickle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or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Keras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save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method to save trained models into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pkl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or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.h5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files for reuse.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6. User Interaction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 success or error messages on the website (using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index.html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after data submission and model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training.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030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B47D0-1BF0-926B-EBC9-99D94A154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56CEEE9-B16A-99B7-F7C9-6F5C8F31C42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739140"/>
            <a:ext cx="9565504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 Connection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Ensure that the Flask app can successfully connect to the MySQL database (via XAMPP).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Insertion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When the user inputs features and targets, the data should correctly insert into the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user_data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table.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After inserting new data, the system should automatically train all machine learning models (KNN,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Linear Regression, K-Means, Naive Bayes, SVM, CNN, RNN,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Apriori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Saving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After training, models should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 correctly saved 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pkl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.h5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files in the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models/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folder).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842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40FAA-4AF6-E21D-BE04-06F8982E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-213360"/>
            <a:ext cx="10515600" cy="81280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ED3A5-6BC3-6EAF-64C9-2DC27CDAF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822960"/>
            <a:ext cx="10876280" cy="5303203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 Interface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Ensure that the web form properly accepts input and shows success/failure messages.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Error Handling Testing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If something goes wrong (like missing fields or database issues), the system should show an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understandable error, not crash.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Apriori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Ensure that frequent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itemsets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association rules are generated properly when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Apriori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used.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Cross-Model Consistency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Verify that predictions from all models are sensible based on input data.</a:t>
            </a: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059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711B0-925A-C5CF-4A73-B7168794F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129"/>
            <a:ext cx="10515600" cy="577631"/>
          </a:xfrm>
        </p:spPr>
        <p:txBody>
          <a:bodyPr>
            <a:normAutofit fontScale="90000"/>
          </a:bodyPr>
          <a:lstStyle/>
          <a:p>
            <a:r>
              <a:rPr lang="en-US" dirty="0"/>
              <a:t>Output:</a:t>
            </a:r>
            <a:br>
              <a:rPr lang="en-US" dirty="0"/>
            </a:br>
            <a:r>
              <a:rPr lang="en-US" dirty="0"/>
              <a:t>Dashboard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61F851-8E0C-FF53-8649-FE32817606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56698"/>
            <a:ext cx="10515600" cy="4879541"/>
          </a:xfrm>
        </p:spPr>
      </p:pic>
    </p:spTree>
    <p:extLst>
      <p:ext uri="{BB962C8B-B14F-4D97-AF65-F5344CB8AC3E}">
        <p14:creationId xmlns:p14="http://schemas.microsoft.com/office/powerpoint/2010/main" val="2532702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6509E-F832-B94B-4507-BE71D96C8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1035"/>
          </a:xfrm>
        </p:spPr>
        <p:txBody>
          <a:bodyPr>
            <a:normAutofit fontScale="90000"/>
          </a:bodyPr>
          <a:lstStyle/>
          <a:p>
            <a:r>
              <a:rPr lang="en-US" dirty="0"/>
              <a:t>Select a csv file on  device:</a:t>
            </a:r>
            <a:endParaRPr lang="en-IN" dirty="0"/>
          </a:p>
        </p:txBody>
      </p:sp>
      <p:pic>
        <p:nvPicPr>
          <p:cNvPr id="4" name="Content Placeholder 3" descr="Screenshot 2025-04-21 112914">
            <a:extLst>
              <a:ext uri="{FF2B5EF4-FFF2-40B4-BE49-F238E27FC236}">
                <a16:creationId xmlns:a16="http://schemas.microsoft.com/office/drawing/2014/main" id="{A4756535-4CE8-7AA5-FEB2-32BBD252D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2643" b="19384"/>
          <a:stretch>
            <a:fillRect/>
          </a:stretch>
        </p:blipFill>
        <p:spPr>
          <a:xfrm>
            <a:off x="1347019" y="1936955"/>
            <a:ext cx="8849033" cy="445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3910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9D3DF-C0BF-37F8-5CDF-D3D70E90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3595"/>
          </a:xfrm>
        </p:spPr>
        <p:txBody>
          <a:bodyPr/>
          <a:lstStyle/>
          <a:p>
            <a:r>
              <a:rPr lang="en-US" dirty="0"/>
              <a:t>Result box: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8724E0-58F0-D8E2-A5D7-7D59815E1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342" y="1825624"/>
            <a:ext cx="9832258" cy="5263434"/>
          </a:xfrm>
        </p:spPr>
      </p:pic>
    </p:spTree>
    <p:extLst>
      <p:ext uri="{BB962C8B-B14F-4D97-AF65-F5344CB8AC3E}">
        <p14:creationId xmlns:p14="http://schemas.microsoft.com/office/powerpoint/2010/main" val="1840238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5479A-FBA0-AECE-2082-787166F5F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Data visualization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K-NN: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3C3D40-FECD-FC8A-DED6-FABD8248B8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1794424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3C76-C0FD-4D27-41B0-BF597A154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52E085-C964-2470-4AE3-054B52E068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691262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5058B-9AA1-9A77-373D-DF7BE92D7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2230"/>
          </a:xfrm>
        </p:spPr>
        <p:txBody>
          <a:bodyPr>
            <a:normAutofit/>
          </a:bodyPr>
          <a:lstStyle/>
          <a:p>
            <a:r>
              <a:rPr lang="en-IN" sz="2800" b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Abstract:</a:t>
            </a:r>
            <a:br>
              <a:rPr lang="en-IN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D738B-2400-9A57-288B-9C2A0302C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project showcases the deployment of a machine learning model as a web application using Flask, a lightweight and versatile Python web framework. The aim is to provide a user-friendly platform that enables users to interact with the machine learning model seamlessly, offering real-time predictions and insights.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project incorporates a range of popular machine learning algorithms (K-Nearest Neighbour algorithm, Linear Regression, K-Means, </a:t>
            </a:r>
            <a:r>
              <a:rPr lang="en-IN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Apriori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Algorithm, Convolutional Neural Networks, Recurrent Neural Networks, Support Vector Machines, Naive Bayes). Each chosen for its unique strengths and application areas.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application integrates a pre-trained or custom machine learning model with a simple web interface built using 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HTML, CSS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and 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JavaScript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Users can input data, upload files, or select options via forms, and their inputs are processed by the Flask backend to generate predictions.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Key features include real-time processing of user inputs via HTTP requests, intuitive result visualization, and 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REST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ful 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API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 for external system integration. This approach makes machine learning models accessible and functional for non-technical users through an interactive web-based platform.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09894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6693A-3F91-FEC2-56DE-8A49E05D0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</a:t>
            </a:r>
            <a:endParaRPr lang="en-IN" dirty="0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0E82CD5F-7B5A-9087-F06B-79848467DD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762814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16168-19C4-014C-B46A-2F9997AED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Svm</a:t>
            </a:r>
            <a:r>
              <a:rPr lang="en-US" dirty="0"/>
              <a:t>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92682E-A595-D0FE-2F49-C4E3CF40A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2182770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A067-73B9-F886-4053-CEACA671B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3595"/>
          </a:xfrm>
        </p:spPr>
        <p:txBody>
          <a:bodyPr/>
          <a:lstStyle/>
          <a:p>
            <a:r>
              <a:rPr lang="en-US" dirty="0" err="1"/>
              <a:t>Apriori</a:t>
            </a:r>
            <a:r>
              <a:rPr lang="en-US" dirty="0"/>
              <a:t>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B280EB-4741-3042-ECDA-8E0E581D5B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946059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07E75-5C81-6A9B-FD64-F3363EDEC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set(</a:t>
            </a:r>
            <a:r>
              <a:rPr lang="en-US" dirty="0" err="1"/>
              <a:t>sql</a:t>
            </a:r>
            <a:r>
              <a:rPr lang="en-US" dirty="0"/>
              <a:t>)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63CBF-540C-6CAB-53D7-9B34D2781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0596614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2B740-912C-C25C-23CD-FF97F2825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D1ACE-8716-6264-8DE9-1C3AEE5F6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project, we successfully designed and implemented a machine learning-based web application using Flask, MySQL, and various ML algorithms including K-Nearest Neighbors, Linear Regression, K-Means Clustering, Naive Bayes, Support Vector Machine (SVM), Neural Networks (CNN and RNN), and the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Apriori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 for association rule mining.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enables users to easily input data through a user-friendly web interface, store it securely in a database, and automatically retrain multiple machine learning models in real-time.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combining multiple types of algorithms — classification, regression, clustering, deep learning, and association mining — the platform showcases flexibility and scalability for different types of predictive and analytical tasks.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7001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C2108-9534-DC1D-6B10-ABE81ED2D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726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Future Enhancement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B2B87-7D10-B2EC-75E8-D785C5534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426" y="1140542"/>
            <a:ext cx="10675374" cy="5036421"/>
          </a:xfrm>
        </p:spPr>
        <p:txBody>
          <a:bodyPr/>
          <a:lstStyle/>
          <a:p>
            <a:pPr marL="0" marR="0" algn="just">
              <a:lnSpc>
                <a:spcPct val="150000"/>
              </a:lnSpc>
              <a:buNone/>
            </a:pPr>
            <a:endParaRPr lang="en-US" dirty="0">
              <a:effectLst/>
              <a:latin typeface="Calibri" panose="020F0502020204030204" pitchFamily="34" charset="0"/>
              <a:ea typeface="等线" panose="020B0503020204020204" pitchFamily="2" charset="-122"/>
              <a:cs typeface="Times New Roman" panose="02020603050405020304" pitchFamily="18" charset="0"/>
            </a:endParaRPr>
          </a:p>
          <a:p>
            <a:pPr marL="0" marR="0"/>
            <a:r>
              <a:rPr lang="en-US" sz="2400" dirty="0">
                <a:effectLst/>
                <a:latin typeface="Times New Roman" panose="02020603050405020304" pitchFamily="18" charset="0"/>
                <a:ea typeface="等线" panose="020B0503020204020204" pitchFamily="2" charset="-122"/>
                <a:cs typeface="Times New Roman" panose="02020603050405020304" pitchFamily="18" charset="0"/>
              </a:rPr>
              <a:t>Automated Data Validation and Cleaning</a:t>
            </a:r>
            <a:endParaRPr lang="en-US" sz="2400" dirty="0">
              <a:effectLst/>
              <a:latin typeface="Calibri" panose="020F0502020204030204" pitchFamily="34" charset="0"/>
              <a:ea typeface="等线" panose="020B0503020204020204" pitchFamily="2" charset="-122"/>
              <a:cs typeface="Times New Roman" panose="02020603050405020304" pitchFamily="18" charset="0"/>
            </a:endParaRPr>
          </a:p>
          <a:p>
            <a:r>
              <a:rPr lang="en-IN" sz="2400" dirty="0">
                <a:effectLst/>
                <a:latin typeface="Times New Roman" panose="02020603050405020304" pitchFamily="18" charset="0"/>
                <a:ea typeface="等线" panose="020B0503020204020204" pitchFamily="2" charset="-122"/>
                <a:cs typeface="Times New Roman" panose="02020603050405020304" pitchFamily="18" charset="0"/>
              </a:rPr>
              <a:t>Enhanced User Interface for Data Upload</a:t>
            </a:r>
            <a:endParaRPr lang="en-IN" sz="2400" dirty="0">
              <a:effectLst/>
              <a:latin typeface="Calibri" panose="020F0502020204030204" pitchFamily="34" charset="0"/>
              <a:ea typeface="等线" panose="020B0503020204020204" pitchFamily="2" charset="-122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Times New Roman" panose="02020603050405020304" pitchFamily="18" charset="0"/>
                <a:ea typeface="等线" panose="020B0503020204020204" pitchFamily="2" charset="-122"/>
                <a:cs typeface="Times New Roman" panose="02020603050405020304" pitchFamily="18" charset="0"/>
              </a:rPr>
              <a:t>Integration with Cloud Storage Solutions</a:t>
            </a:r>
            <a:endParaRPr lang="en-US" sz="2400" dirty="0">
              <a:effectLst/>
              <a:latin typeface="Calibri" panose="020F0502020204030204" pitchFamily="34" charset="0"/>
              <a:ea typeface="等线" panose="020B0503020204020204" pitchFamily="2" charset="-122"/>
              <a:cs typeface="Times New Roman" panose="02020603050405020304" pitchFamily="18" charset="0"/>
            </a:endParaRPr>
          </a:p>
          <a:p>
            <a:r>
              <a:rPr lang="en-IN" sz="2400" dirty="0">
                <a:effectLst/>
                <a:latin typeface="Times New Roman" panose="02020603050405020304" pitchFamily="18" charset="0"/>
                <a:ea typeface="等线" panose="020B0503020204020204" pitchFamily="2" charset="-122"/>
                <a:cs typeface="Times New Roman" panose="02020603050405020304" pitchFamily="18" charset="0"/>
              </a:rPr>
              <a:t>Support for Multiple File Formats</a:t>
            </a:r>
            <a:endParaRPr lang="en-IN" sz="2400" dirty="0">
              <a:latin typeface="Times New Roman" panose="02020603050405020304" pitchFamily="18" charset="0"/>
              <a:ea typeface="等线" panose="020B0503020204020204" pitchFamily="2" charset="-122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Times New Roman" panose="02020603050405020304" pitchFamily="18" charset="0"/>
                <a:ea typeface="等线" panose="020B0503020204020204" pitchFamily="2" charset="-122"/>
                <a:cs typeface="Times New Roman" panose="02020603050405020304" pitchFamily="18" charset="0"/>
              </a:rPr>
              <a:t>Real-Time Data Processing and Feedback</a:t>
            </a:r>
          </a:p>
          <a:p>
            <a:r>
              <a:rPr lang="en-US" sz="2400" dirty="0">
                <a:effectLst/>
                <a:latin typeface="Times New Roman" panose="02020603050405020304" pitchFamily="18" charset="0"/>
                <a:ea typeface="等线" panose="020B0503020204020204" pitchFamily="2" charset="-122"/>
                <a:cs typeface="Times New Roman" panose="02020603050405020304" pitchFamily="18" charset="0"/>
              </a:rPr>
              <a:t>Advanced Machine Learning Model Selection</a:t>
            </a:r>
            <a:endParaRPr lang="en-US" sz="2400" dirty="0">
              <a:effectLst/>
              <a:latin typeface="Calibri" panose="020F0502020204030204" pitchFamily="34" charset="0"/>
              <a:ea typeface="等线" panose="020B0503020204020204" pitchFamily="2" charset="-122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Times New Roman" panose="02020603050405020304" pitchFamily="18" charset="0"/>
                <a:ea typeface="等线" panose="020B0503020204020204" pitchFamily="2" charset="-122"/>
                <a:cs typeface="Times New Roman" panose="02020603050405020304" pitchFamily="18" charset="0"/>
              </a:rPr>
              <a:t>Visualization Tools for Data Insights</a:t>
            </a:r>
          </a:p>
          <a:p>
            <a:r>
              <a:rPr lang="en-US" sz="2400" dirty="0">
                <a:effectLst/>
                <a:latin typeface="Times New Roman" panose="02020603050405020304" pitchFamily="18" charset="0"/>
                <a:ea typeface="等线" panose="020B0503020204020204" pitchFamily="2" charset="-122"/>
                <a:cs typeface="Times New Roman" panose="02020603050405020304" pitchFamily="18" charset="0"/>
              </a:rPr>
              <a:t>User Training and Support Resources</a:t>
            </a:r>
            <a:endParaRPr lang="en-US" sz="2400" dirty="0">
              <a:effectLst/>
              <a:latin typeface="Calibri" panose="020F0502020204030204" pitchFamily="34" charset="0"/>
              <a:ea typeface="等线" panose="020B0503020204020204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1453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71CA9-D849-A909-8C33-6A25A8EC3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7262"/>
          </a:xfrm>
        </p:spPr>
        <p:txBody>
          <a:bodyPr>
            <a:normAutofit fontScale="90000"/>
          </a:bodyPr>
          <a:lstStyle/>
          <a:p>
            <a:r>
              <a:rPr lang="en-US" dirty="0"/>
              <a:t>Reference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05F4E-9B90-6821-7604-3FC4D418AB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0877"/>
            <a:ext cx="10515600" cy="5056086"/>
          </a:xfrm>
        </p:spPr>
        <p:txBody>
          <a:bodyPr>
            <a:normAutofit/>
          </a:bodyPr>
          <a:lstStyle/>
          <a:p>
            <a:pPr marL="0" marR="0">
              <a:lnSpc>
                <a:spcPct val="150000"/>
              </a:lnSpc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[1] A. Smith, B. Johnson, “A Comprehensive Study on Machine Learning Algorithms for Predictive Analytics,” Journal of Data Science and Analytics, vol. 15, no. 2, pp. 101–115, 2021.</a:t>
            </a:r>
            <a:endParaRPr lang="en-US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[2] R. Patel, S. Kumar, “Data Preprocessing Techniques for Machine Learning: A Review,” International Journal of Computer Applications, vol. 182, no. 5, pp. 1–7, 2021.</a:t>
            </a:r>
            <a:endParaRPr lang="en-US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[3] M. Lee, T. Chen, “Feature Selection Methods in Machine Learning with Applications to Computer Vision,” Journal of Machine Learning Research, vol. 22, pp. 1–30, 2021.</a:t>
            </a:r>
            <a:endParaRPr lang="en-US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[4] J. Doe, K. Smith, “Building Scalable Machine Learning Applications with Python,” Proceedings of the International Conference on Machine Learning, 2022, pp. 200–210.</a:t>
            </a:r>
            <a:endParaRPr lang="en-US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[5] P. Brown, “Data Visualization with Python: A Practical Guide,” Data Science Press, 2nd Edition, 2020, pp. 45–60.</a:t>
            </a:r>
            <a:endParaRPr lang="en-US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2631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CC2F4-6361-5D97-C25F-5C0CB10CC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35907"/>
          </a:xfrm>
        </p:spPr>
        <p:txBody>
          <a:bodyPr/>
          <a:lstStyle/>
          <a:p>
            <a:r>
              <a:rPr lang="en-US" dirty="0"/>
              <a:t>                             THANK YOU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00EBE-01D1-D210-B0AF-5FD7D43BEDB7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838200" y="8062452"/>
            <a:ext cx="10515600" cy="127819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1990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2F647-A31B-A3F8-EED0-21329FDBA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Algorithms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A571C-7CED-0E7E-1079-5205213E3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K-Nearest Neighbour algorithm (K-NN)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Linear Regression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K-Means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Apriori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Algorithm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Convolutional Neural Networks (CNN)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Recurrent Neural Networks (RNN)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Support Vector Machines (SVM)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Naive Bayes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61188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E5248-FF30-893D-556F-C4E5F51C7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Objective: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7A9F9-5FD0-6F84-1B03-EA50B9E7E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3431"/>
            <a:ext cx="10515600" cy="403353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 user inputs via a web form.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 inputs into a MySQL database.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Fetch all stored data for model training.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and save different machine learning models.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real-time feedback to users.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7392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C219B-599C-2AC4-BA79-BFB2DE48D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System requirement:</a:t>
            </a:r>
            <a:b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62612-25D5-A6EF-D783-32B101DE7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736" y="1425677"/>
            <a:ext cx="10515600" cy="4751286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●"/>
            </a:pPr>
            <a:r>
              <a:rPr lang="en-IN" sz="2400" b="1" u="none" strike="noStrike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Flask</a:t>
            </a:r>
            <a:r>
              <a:rPr lang="en-IN" sz="2400" u="none" strike="noStrike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To create the web framework and handle user requests.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●"/>
            </a:pPr>
            <a:r>
              <a:rPr lang="en-IN" sz="2400" b="1" u="none" strike="noStrike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Python</a:t>
            </a:r>
            <a:r>
              <a:rPr lang="en-IN" sz="2400" u="none" strike="noStrike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For model integration and backend processing.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●"/>
            </a:pPr>
            <a:r>
              <a:rPr lang="en-IN" sz="2400" b="1" u="none" strike="noStrike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HTML, CSS, JavaScript</a:t>
            </a:r>
            <a:r>
              <a:rPr lang="en-IN" sz="2400" u="none" strike="noStrike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For building the frontend user interface.</a:t>
            </a:r>
            <a:endParaRPr lang="en-IN" sz="24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●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Database: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MySQL (XAMPP).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●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Libraries: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Scikit-learn (KNN, LR, SVM, NB, K-Means)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TensorFlow (CNN, RNN)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●"/>
            </a:pPr>
            <a:endParaRPr lang="en-IN" sz="2400" u="none" strike="noStrike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●"/>
            </a:pPr>
            <a:endParaRPr lang="en-IN" sz="2400" u="none" strike="noStrike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034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A3A9-409A-E003-28DE-613B5422D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319406"/>
            <a:ext cx="10515600" cy="45719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F2BC-5165-F0A7-2EA9-E8F9EA577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110163"/>
          </a:xfrm>
        </p:spPr>
        <p:txBody>
          <a:bodyPr/>
          <a:lstStyle/>
          <a:p>
            <a:pPr marL="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1. Hardware Requirements</a:t>
            </a:r>
          </a:p>
          <a:p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8EAD7E4-7B0D-6691-E8D8-804BAD4FEB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42052"/>
              </p:ext>
            </p:extLst>
          </p:nvPr>
        </p:nvGraphicFramePr>
        <p:xfrm>
          <a:off x="660400" y="2546555"/>
          <a:ext cx="10693400" cy="3946321"/>
        </p:xfrm>
        <a:graphic>
          <a:graphicData uri="http://schemas.openxmlformats.org/drawingml/2006/table">
            <a:tbl>
              <a:tblPr/>
              <a:tblGrid>
                <a:gridCol w="1694211">
                  <a:extLst>
                    <a:ext uri="{9D8B030D-6E8A-4147-A177-3AD203B41FA5}">
                      <a16:colId xmlns:a16="http://schemas.microsoft.com/office/drawing/2014/main" val="4204586418"/>
                    </a:ext>
                  </a:extLst>
                </a:gridCol>
                <a:gridCol w="4343313">
                  <a:extLst>
                    <a:ext uri="{9D8B030D-6E8A-4147-A177-3AD203B41FA5}">
                      <a16:colId xmlns:a16="http://schemas.microsoft.com/office/drawing/2014/main" val="2424109261"/>
                    </a:ext>
                  </a:extLst>
                </a:gridCol>
                <a:gridCol w="4655876">
                  <a:extLst>
                    <a:ext uri="{9D8B030D-6E8A-4147-A177-3AD203B41FA5}">
                      <a16:colId xmlns:a16="http://schemas.microsoft.com/office/drawing/2014/main" val="1541486468"/>
                    </a:ext>
                  </a:extLst>
                </a:gridCol>
              </a:tblGrid>
              <a:tr h="641801">
                <a:tc>
                  <a:txBody>
                    <a:bodyPr/>
                    <a:lstStyle/>
                    <a:p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Minimum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Recommended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8164529"/>
                  </a:ext>
                </a:extLst>
              </a:tr>
              <a:tr h="737316"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Processor (CPU)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nn-NO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Intel i5 / AMD Ryzen 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Intel i7 / Ryzen 7 or higher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124481"/>
                  </a:ext>
                </a:extLst>
              </a:tr>
              <a:tr h="641801">
                <a:tc>
                  <a:txBody>
                    <a:bodyPr/>
                    <a:lstStyle/>
                    <a:p>
                      <a:r>
                        <a:rPr lang="en-IN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RAM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 GB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 GB or more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7237305"/>
                  </a:ext>
                </a:extLst>
              </a:tr>
              <a:tr h="641801">
                <a:tc>
                  <a:txBody>
                    <a:bodyPr/>
                    <a:lstStyle/>
                    <a:p>
                      <a:r>
                        <a:rPr lang="en-IN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Storage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 GB HDD/SSD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 GB SSD or more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4417439"/>
                  </a:ext>
                </a:extLst>
              </a:tr>
              <a:tr h="641801">
                <a:tc>
                  <a:txBody>
                    <a:bodyPr/>
                    <a:lstStyle/>
                    <a:p>
                      <a:r>
                        <a:rPr lang="en-IN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GPU (for DL)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Integrated (basic ML)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NVIDIA GPU (CUDA-enabled) for DL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2349207"/>
                  </a:ext>
                </a:extLst>
              </a:tr>
              <a:tr h="641801"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Stable internet (for APIs/DB)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High-speed internet for real-time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78631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5482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BC13F-8C0A-66A9-DBF3-74818C847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-419344"/>
            <a:ext cx="10515600" cy="45719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D2A95-6498-2D63-0D3F-0D343D03B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20790"/>
            <a:ext cx="10515600" cy="5572085"/>
          </a:xfrm>
        </p:spPr>
        <p:txBody>
          <a:bodyPr/>
          <a:lstStyle/>
          <a:p>
            <a:pPr marL="0" indent="0">
              <a:buNone/>
            </a:pPr>
            <a:r>
              <a:rPr lang="en-IN" b="1" dirty="0"/>
              <a:t>2. Software Requirements:</a:t>
            </a: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62E499-7143-871C-17D8-85DC98CB8C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048978"/>
              </p:ext>
            </p:extLst>
          </p:nvPr>
        </p:nvGraphicFramePr>
        <p:xfrm>
          <a:off x="838200" y="1474840"/>
          <a:ext cx="9725692" cy="4702124"/>
        </p:xfrm>
        <a:graphic>
          <a:graphicData uri="http://schemas.openxmlformats.org/drawingml/2006/table">
            <a:tbl>
              <a:tblPr/>
              <a:tblGrid>
                <a:gridCol w="4862846">
                  <a:extLst>
                    <a:ext uri="{9D8B030D-6E8A-4147-A177-3AD203B41FA5}">
                      <a16:colId xmlns:a16="http://schemas.microsoft.com/office/drawing/2014/main" val="1918564846"/>
                    </a:ext>
                  </a:extLst>
                </a:gridCol>
                <a:gridCol w="4862846">
                  <a:extLst>
                    <a:ext uri="{9D8B030D-6E8A-4147-A177-3AD203B41FA5}">
                      <a16:colId xmlns:a16="http://schemas.microsoft.com/office/drawing/2014/main" val="1898506496"/>
                    </a:ext>
                  </a:extLst>
                </a:gridCol>
              </a:tblGrid>
              <a:tr h="335866">
                <a:tc>
                  <a:txBody>
                    <a:bodyPr/>
                    <a:lstStyle/>
                    <a:p>
                      <a:r>
                        <a:rPr lang="en-IN" sz="1500"/>
                        <a:t>Software/Tool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Version / Note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8930611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Operating System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Windows 10/11, Ubuntu 20.04+, macOS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3057738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Python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3.8 or higher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6067328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Flask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2.x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4249724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FastAPI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0.95+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766605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React.js / Vue.js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React 18+ / Vue 3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2797195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MySQL / PostgreSQL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5.7+ / PostgreSQL 12+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1204776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 dirty="0"/>
                        <a:t>Redis</a:t>
                      </a:r>
                      <a:endParaRPr lang="en-IN" sz="1500" dirty="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6+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833593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Docker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Latest stable (for containerization)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4306764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Kubernetes (Minikube)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Optional for local K8s deployment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1597641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Node.js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16+ (for frontend dev)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6803383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NPM / Yarn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NPM 8+ / Yarn 1.22+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2537605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Git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/>
                        <a:t>Latest stable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1984624"/>
                  </a:ext>
                </a:extLst>
              </a:tr>
              <a:tr h="335866">
                <a:tc>
                  <a:txBody>
                    <a:bodyPr/>
                    <a:lstStyle/>
                    <a:p>
                      <a:r>
                        <a:rPr lang="en-IN" sz="1500" b="1"/>
                        <a:t>Browser</a:t>
                      </a:r>
                      <a:endParaRPr lang="en-IN" sz="1500"/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500" dirty="0"/>
                        <a:t>Chrome / Firefox (latest version)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8638379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A54197AD-5320-6ACC-93D3-8B3224B0A8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023" y="1800310"/>
            <a:ext cx="13269752" cy="507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0043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EED24-E1DA-350E-6153-D21B4D19E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2145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flow diagram: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402A65-8AF9-8F4D-0DDA-8A8060704B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808" y="1140542"/>
            <a:ext cx="3588666" cy="5717458"/>
          </a:xfrm>
        </p:spPr>
      </p:pic>
    </p:spTree>
    <p:extLst>
      <p:ext uri="{BB962C8B-B14F-4D97-AF65-F5344CB8AC3E}">
        <p14:creationId xmlns:p14="http://schemas.microsoft.com/office/powerpoint/2010/main" val="111525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C3DF7-1021-BB13-ADBD-861A0732D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160" y="25336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of algorithm: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6B637-A227-806F-2A8A-1559D54F5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K-Nearest </a:t>
            </a:r>
            <a:r>
              <a:rPr lang="en-I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Neighbors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(KNN)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Classification based on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neighbors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Predicting continuous output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K-Means Clustering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Grouping into clusters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Naive Bayes Classifier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Probabilistic classification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 (SVM)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Finding optimal separating plane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 (CNN)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Deep learning model for prediction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Recurrent Neural Network (RNN)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Sequence prediction mode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Apriori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same value prediction mode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6896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1609</Words>
  <Application>Microsoft Office PowerPoint</Application>
  <PresentationFormat>Widescreen</PresentationFormat>
  <Paragraphs>200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Arial Unicode MS</vt:lpstr>
      <vt:lpstr>Calibri</vt:lpstr>
      <vt:lpstr>Calibri Light</vt:lpstr>
      <vt:lpstr>Times New Roman</vt:lpstr>
      <vt:lpstr>Office Theme</vt:lpstr>
      <vt:lpstr>MACHINE LEARNING ALGORITHM USING FLASK </vt:lpstr>
      <vt:lpstr>Abstract: </vt:lpstr>
      <vt:lpstr>Algorithms</vt:lpstr>
      <vt:lpstr>Objective:</vt:lpstr>
      <vt:lpstr>System requirement: </vt:lpstr>
      <vt:lpstr>PowerPoint Presentation</vt:lpstr>
      <vt:lpstr>PowerPoint Presentation</vt:lpstr>
      <vt:lpstr>Work flow diagram:</vt:lpstr>
      <vt:lpstr>Process of algorithm:</vt:lpstr>
      <vt:lpstr>Key formula:</vt:lpstr>
      <vt:lpstr>System implement:</vt:lpstr>
      <vt:lpstr>PowerPoint Presentation</vt:lpstr>
      <vt:lpstr>System testing:</vt:lpstr>
      <vt:lpstr>PowerPoint Presentation</vt:lpstr>
      <vt:lpstr>Output: Dashboard</vt:lpstr>
      <vt:lpstr>Select a csv file on  device:</vt:lpstr>
      <vt:lpstr>Result box:</vt:lpstr>
      <vt:lpstr> Data visualization  K-NN:</vt:lpstr>
      <vt:lpstr>Linear regression</vt:lpstr>
      <vt:lpstr>K-means </vt:lpstr>
      <vt:lpstr>Svm:</vt:lpstr>
      <vt:lpstr>Apriori:</vt:lpstr>
      <vt:lpstr>Data set(sql)</vt:lpstr>
      <vt:lpstr>Conclusion:</vt:lpstr>
      <vt:lpstr>Future Enhancement</vt:lpstr>
      <vt:lpstr>Reference</vt:lpstr>
      <vt:lpstr>                             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MOTHIRAM Muthupandi</dc:creator>
  <cp:lastModifiedBy>MOTHIRAM Muthupandi</cp:lastModifiedBy>
  <cp:revision>12</cp:revision>
  <dcterms:created xsi:type="dcterms:W3CDTF">2025-01-30T05:53:41Z</dcterms:created>
  <dcterms:modified xsi:type="dcterms:W3CDTF">2025-04-28T04:14:52Z</dcterms:modified>
</cp:coreProperties>
</file>

<file path=docProps/thumbnail.jpeg>
</file>